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313C0A-C5B9-4A91-8231-96E116E0A434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D496A3-5B1D-463D-B9DA-D7969EE0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Grammar Exercises with specific emphasis </a:t>
            </a:r>
            <a:r>
              <a:rPr lang="en-US" b="1" dirty="0" smtClean="0">
                <a:solidFill>
                  <a:srgbClr val="002060"/>
                </a:solidFill>
              </a:rPr>
              <a:t>on  GERUND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B.A. 1st </a:t>
            </a:r>
            <a:r>
              <a:rPr lang="en-US" dirty="0" err="1" smtClean="0"/>
              <a:t>Sem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English Grammar Exercises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7. That book is well worth——. (read)</a:t>
            </a:r>
          </a:p>
          <a:p>
            <a:endParaRPr lang="en-US" dirty="0" smtClean="0"/>
          </a:p>
          <a:p>
            <a:r>
              <a:rPr lang="en-US" dirty="0" smtClean="0"/>
              <a:t>8. Do you mind——in the city? (live)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7. That book is well worth </a:t>
            </a:r>
            <a:r>
              <a:rPr lang="en-US" b="1" dirty="0" smtClean="0">
                <a:solidFill>
                  <a:srgbClr val="FF0000"/>
                </a:solidFill>
              </a:rPr>
              <a:t>reading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8. Do you mind </a:t>
            </a:r>
            <a:r>
              <a:rPr lang="en-US" b="1" dirty="0" smtClean="0">
                <a:solidFill>
                  <a:srgbClr val="FF0000"/>
                </a:solidFill>
              </a:rPr>
              <a:t>living</a:t>
            </a:r>
            <a:r>
              <a:rPr lang="en-US" dirty="0" smtClean="0"/>
              <a:t> in the city?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175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Gerund 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66800"/>
            <a:ext cx="3886200" cy="1143000"/>
          </a:xfrm>
        </p:spPr>
        <p:txBody>
          <a:bodyPr/>
          <a:lstStyle/>
          <a:p>
            <a:r>
              <a:rPr lang="en-US" dirty="0" smtClean="0"/>
              <a:t>C. Complete each of the following sentences with a gerund.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219200"/>
            <a:ext cx="3733800" cy="990600"/>
          </a:xfrm>
        </p:spPr>
        <p:txBody>
          <a:bodyPr anchor="ctr"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1. Mickey intends——biology this semester. (take)</a:t>
            </a:r>
          </a:p>
          <a:p>
            <a:r>
              <a:rPr lang="en-US" dirty="0" smtClean="0"/>
              <a:t>2. He likes——lessons from Miss </a:t>
            </a:r>
            <a:r>
              <a:rPr lang="en-US" dirty="0" err="1" smtClean="0"/>
              <a:t>Dixson</a:t>
            </a:r>
            <a:r>
              <a:rPr lang="en-US" dirty="0" smtClean="0"/>
              <a:t>. (take)</a:t>
            </a:r>
          </a:p>
          <a:p>
            <a:r>
              <a:rPr lang="en-US" dirty="0" smtClean="0"/>
              <a:t>3. I hated——Mr. Hall about that report. (tell)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1. Mickey intends </a:t>
            </a:r>
            <a:r>
              <a:rPr lang="en-US" b="1" dirty="0" smtClean="0">
                <a:solidFill>
                  <a:srgbClr val="FF0000"/>
                </a:solidFill>
              </a:rPr>
              <a:t>taking</a:t>
            </a:r>
            <a:r>
              <a:rPr lang="en-US" dirty="0" smtClean="0"/>
              <a:t> biology this semester. </a:t>
            </a:r>
          </a:p>
          <a:p>
            <a:r>
              <a:rPr lang="en-US" dirty="0" smtClean="0"/>
              <a:t>2. He likes </a:t>
            </a:r>
            <a:r>
              <a:rPr lang="en-US" b="1" dirty="0" smtClean="0">
                <a:solidFill>
                  <a:srgbClr val="FF0000"/>
                </a:solidFill>
              </a:rPr>
              <a:t>taking</a:t>
            </a:r>
            <a:r>
              <a:rPr lang="en-US" dirty="0" smtClean="0"/>
              <a:t> lessons from Miss </a:t>
            </a:r>
            <a:r>
              <a:rPr lang="en-US" dirty="0" err="1" smtClean="0"/>
              <a:t>Dixson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I hated </a:t>
            </a:r>
            <a:r>
              <a:rPr lang="en-US" b="1" dirty="0" smtClean="0">
                <a:solidFill>
                  <a:srgbClr val="FF0000"/>
                </a:solidFill>
              </a:rPr>
              <a:t>telling</a:t>
            </a:r>
            <a:r>
              <a:rPr lang="en-US" dirty="0" smtClean="0"/>
              <a:t> Mr. Hall about that report.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4.They prefer——at five o’clock instead of at six. (meet)</a:t>
            </a:r>
          </a:p>
          <a:p>
            <a:r>
              <a:rPr lang="en-US" dirty="0" smtClean="0"/>
              <a:t>5. Joe will start——in that department next week. (work)</a:t>
            </a:r>
          </a:p>
          <a:p>
            <a:r>
              <a:rPr lang="en-US" dirty="0" smtClean="0"/>
              <a:t>6. But he will continue——frequent trips to the Midwest. (take)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4. They prefer </a:t>
            </a:r>
            <a:r>
              <a:rPr lang="en-US" b="1" dirty="0" smtClean="0">
                <a:solidFill>
                  <a:srgbClr val="FF0000"/>
                </a:solidFill>
              </a:rPr>
              <a:t>meeting</a:t>
            </a:r>
            <a:r>
              <a:rPr lang="en-US" dirty="0" smtClean="0"/>
              <a:t> at five o’clock instead of at six.</a:t>
            </a:r>
          </a:p>
          <a:p>
            <a:r>
              <a:rPr lang="en-US" dirty="0" smtClean="0"/>
              <a:t>5. Joe will start </a:t>
            </a:r>
            <a:r>
              <a:rPr lang="en-US" b="1" dirty="0" smtClean="0">
                <a:solidFill>
                  <a:srgbClr val="FF0000"/>
                </a:solidFill>
              </a:rPr>
              <a:t>working</a:t>
            </a:r>
            <a:r>
              <a:rPr lang="en-US" dirty="0" smtClean="0"/>
              <a:t> in that department next week.</a:t>
            </a:r>
          </a:p>
          <a:p>
            <a:r>
              <a:rPr lang="en-US" dirty="0" smtClean="0"/>
              <a:t>6. But he will continue </a:t>
            </a:r>
            <a:r>
              <a:rPr lang="en-US" b="1" dirty="0" smtClean="0">
                <a:solidFill>
                  <a:srgbClr val="FF0000"/>
                </a:solidFill>
              </a:rPr>
              <a:t>taking</a:t>
            </a:r>
            <a:r>
              <a:rPr lang="en-US" dirty="0" smtClean="0"/>
              <a:t> frequent trips to the Midwest.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7. Meg loves——for Mr. Harris. (work)</a:t>
            </a:r>
          </a:p>
          <a:p>
            <a:endParaRPr lang="en-US" dirty="0" smtClean="0"/>
          </a:p>
          <a:p>
            <a:r>
              <a:rPr lang="en-US" dirty="0" smtClean="0"/>
              <a:t>8. He intends——on the fifteenth. (leaving)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7. Meg loves </a:t>
            </a:r>
            <a:r>
              <a:rPr lang="en-US" b="1" dirty="0" smtClean="0">
                <a:solidFill>
                  <a:srgbClr val="FF0000"/>
                </a:solidFill>
              </a:rPr>
              <a:t>working</a:t>
            </a:r>
            <a:r>
              <a:rPr lang="en-US" dirty="0" smtClean="0"/>
              <a:t> for Mr. Harris </a:t>
            </a:r>
          </a:p>
          <a:p>
            <a:endParaRPr lang="en-US" dirty="0" smtClean="0"/>
          </a:p>
          <a:p>
            <a:r>
              <a:rPr lang="en-US" dirty="0" smtClean="0"/>
              <a:t>8. He intends </a:t>
            </a:r>
            <a:r>
              <a:rPr lang="en-US" b="1" dirty="0" smtClean="0">
                <a:solidFill>
                  <a:srgbClr val="FF0000"/>
                </a:solidFill>
              </a:rPr>
              <a:t>leaving</a:t>
            </a:r>
            <a:r>
              <a:rPr lang="en-US" dirty="0" smtClean="0"/>
              <a:t> on the fifteenth.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Gerund 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3810000" cy="1524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D. Using a gerund construction, complete the following sentences in your own words.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143000"/>
            <a:ext cx="3733800" cy="1066800"/>
          </a:xfrm>
        </p:spPr>
        <p:txBody>
          <a:bodyPr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Answers: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14400" y="2438400"/>
            <a:ext cx="3733800" cy="3695700"/>
          </a:xfrm>
        </p:spPr>
        <p:txBody>
          <a:bodyPr/>
          <a:lstStyle/>
          <a:p>
            <a:r>
              <a:rPr lang="en-US" dirty="0" smtClean="0"/>
              <a:t>1. We finally succeeded in———————.</a:t>
            </a:r>
          </a:p>
          <a:p>
            <a:endParaRPr lang="en-US" dirty="0" smtClean="0"/>
          </a:p>
          <a:p>
            <a:r>
              <a:rPr lang="en-US" dirty="0" smtClean="0"/>
              <a:t>2. They are thinking of——————.</a:t>
            </a:r>
          </a:p>
          <a:p>
            <a:endParaRPr lang="en-US" dirty="0" smtClean="0"/>
          </a:p>
          <a:p>
            <a:r>
              <a:rPr lang="en-US" dirty="0" smtClean="0"/>
              <a:t>3. They are both very fond of—————.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2438400"/>
            <a:ext cx="3733800" cy="36957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1. We finally succeeded in </a:t>
            </a:r>
            <a:r>
              <a:rPr lang="en-US" b="1" dirty="0" smtClean="0">
                <a:solidFill>
                  <a:srgbClr val="FF0000"/>
                </a:solidFill>
              </a:rPr>
              <a:t>reaching the destination. (Passing the exam.)</a:t>
            </a:r>
          </a:p>
          <a:p>
            <a:r>
              <a:rPr lang="en-US" dirty="0" smtClean="0"/>
              <a:t>2. They are thinking of </a:t>
            </a:r>
            <a:r>
              <a:rPr lang="en-US" b="1" dirty="0" smtClean="0">
                <a:solidFill>
                  <a:srgbClr val="FF0000"/>
                </a:solidFill>
              </a:rPr>
              <a:t>providing more facilities to the local students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They are both very fond of </a:t>
            </a:r>
            <a:r>
              <a:rPr lang="en-US" b="1" dirty="0" smtClean="0">
                <a:solidFill>
                  <a:srgbClr val="FF0000"/>
                </a:solidFill>
              </a:rPr>
              <a:t>swimming. (cooking)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4. In the middle of our discussion, the man suddenly burst out—————.</a:t>
            </a:r>
          </a:p>
          <a:p>
            <a:endParaRPr lang="en-US" dirty="0" smtClean="0"/>
          </a:p>
          <a:p>
            <a:r>
              <a:rPr lang="en-US" dirty="0" smtClean="0"/>
              <a:t>5.Have you finished————.</a:t>
            </a:r>
          </a:p>
          <a:p>
            <a:r>
              <a:rPr lang="en-US" dirty="0" smtClean="0"/>
              <a:t>6. Mrs. </a:t>
            </a:r>
            <a:r>
              <a:rPr lang="en-US" dirty="0" err="1" smtClean="0"/>
              <a:t>Belkam</a:t>
            </a:r>
            <a:r>
              <a:rPr lang="en-US" dirty="0" smtClean="0"/>
              <a:t> has suggested————.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4. In the middle of our discussion, the man suddenly burst out </a:t>
            </a:r>
            <a:r>
              <a:rPr lang="en-US" b="1" dirty="0" smtClean="0">
                <a:solidFill>
                  <a:srgbClr val="FF0000"/>
                </a:solidFill>
              </a:rPr>
              <a:t>weeping</a:t>
            </a:r>
            <a:r>
              <a:rPr lang="en-US" dirty="0" smtClean="0"/>
              <a:t>. (</a:t>
            </a:r>
            <a:r>
              <a:rPr lang="en-US" b="1" dirty="0" smtClean="0">
                <a:solidFill>
                  <a:srgbClr val="FF0000"/>
                </a:solidFill>
              </a:rPr>
              <a:t>crying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laughing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5. Have you finished </a:t>
            </a:r>
            <a:r>
              <a:rPr lang="en-US" b="1" dirty="0" smtClean="0">
                <a:solidFill>
                  <a:srgbClr val="FF0000"/>
                </a:solidFill>
              </a:rPr>
              <a:t>reading</a:t>
            </a:r>
            <a:r>
              <a:rPr lang="en-US" dirty="0" smtClean="0"/>
              <a:t>. (</a:t>
            </a:r>
            <a:r>
              <a:rPr lang="en-US" b="1" dirty="0" smtClean="0">
                <a:solidFill>
                  <a:srgbClr val="FF0000"/>
                </a:solidFill>
              </a:rPr>
              <a:t>writing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Mrs</a:t>
            </a:r>
            <a:r>
              <a:rPr lang="en-US" dirty="0" smtClean="0"/>
              <a:t> </a:t>
            </a:r>
            <a:r>
              <a:rPr lang="en-US" dirty="0" err="1" smtClean="0"/>
              <a:t>Belkam</a:t>
            </a:r>
            <a:r>
              <a:rPr lang="en-US" dirty="0" smtClean="0"/>
              <a:t> has suggested </a:t>
            </a:r>
            <a:r>
              <a:rPr lang="en-US" b="1" dirty="0" smtClean="0">
                <a:solidFill>
                  <a:srgbClr val="FF0000"/>
                </a:solidFill>
              </a:rPr>
              <a:t>reading</a:t>
            </a:r>
            <a:r>
              <a:rPr lang="en-US" dirty="0" smtClean="0"/>
              <a:t> for thirty minutes daily.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7. If we don’t hurry, we’ll miss———.</a:t>
            </a:r>
          </a:p>
          <a:p>
            <a:endParaRPr lang="en-US" dirty="0" smtClean="0"/>
          </a:p>
          <a:p>
            <a:r>
              <a:rPr lang="en-US" dirty="0" smtClean="0"/>
              <a:t>8. The </a:t>
            </a:r>
            <a:r>
              <a:rPr lang="en-US" dirty="0" err="1" smtClean="0"/>
              <a:t>Cresseys</a:t>
            </a:r>
            <a:r>
              <a:rPr lang="en-US" dirty="0" smtClean="0"/>
              <a:t> had to postpone————.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7. If we don’t hurry, we’ll miss </a:t>
            </a:r>
            <a:r>
              <a:rPr lang="en-US" b="1" dirty="0" smtClean="0">
                <a:solidFill>
                  <a:srgbClr val="FF0000"/>
                </a:solidFill>
              </a:rPr>
              <a:t>listening</a:t>
            </a:r>
            <a:r>
              <a:rPr lang="en-US" dirty="0" smtClean="0"/>
              <a:t> lecture.</a:t>
            </a:r>
          </a:p>
          <a:p>
            <a:r>
              <a:rPr lang="en-US" dirty="0" smtClean="0"/>
              <a:t>8.The </a:t>
            </a:r>
            <a:r>
              <a:rPr lang="en-US" dirty="0" err="1" smtClean="0"/>
              <a:t>Cresseys</a:t>
            </a:r>
            <a:r>
              <a:rPr lang="en-US" dirty="0" smtClean="0"/>
              <a:t> had to postpone </a:t>
            </a:r>
            <a:r>
              <a:rPr lang="en-US" b="1" dirty="0" smtClean="0">
                <a:solidFill>
                  <a:srgbClr val="FF0000"/>
                </a:solidFill>
              </a:rPr>
              <a:t>releasing</a:t>
            </a:r>
            <a:r>
              <a:rPr lang="en-US" dirty="0" smtClean="0"/>
              <a:t> the book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2438400"/>
          </a:xfrm>
        </p:spPr>
        <p:txBody>
          <a:bodyPr anchor="ctr">
            <a:normAutofit/>
          </a:bodyPr>
          <a:lstStyle/>
          <a:p>
            <a:pPr algn="ctr"/>
            <a:r>
              <a:rPr lang="en-US" sz="8000" b="1" dirty="0" smtClean="0">
                <a:solidFill>
                  <a:srgbClr val="00B050"/>
                </a:solidFill>
              </a:rPr>
              <a:t>THANKS</a:t>
            </a:r>
            <a:endParaRPr lang="en-US" sz="8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GERUND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sz="3000" dirty="0" smtClean="0"/>
              <a:t>A gerund is form of verb that functions as a noun and ends in –</a:t>
            </a:r>
            <a:r>
              <a:rPr lang="en-US" sz="3000" b="1" i="1" dirty="0" err="1" smtClean="0">
                <a:solidFill>
                  <a:srgbClr val="FF0000"/>
                </a:solidFill>
              </a:rPr>
              <a:t>ing</a:t>
            </a:r>
            <a:r>
              <a:rPr lang="en-US" sz="3000" dirty="0" smtClean="0"/>
              <a:t>. Certain verbs, like enjoy, mind, stop, consider, appreciate, and finish, can be followed by gerunds but not infinitives.</a:t>
            </a:r>
          </a:p>
          <a:p>
            <a:pPr lvl="0"/>
            <a:r>
              <a:rPr lang="en-US" sz="3000" dirty="0" smtClean="0"/>
              <a:t>1. He enjoys </a:t>
            </a:r>
            <a:r>
              <a:rPr lang="en-US" sz="3000" b="1" i="1" dirty="0" smtClean="0">
                <a:solidFill>
                  <a:srgbClr val="FF0000"/>
                </a:solidFill>
              </a:rPr>
              <a:t>studying</a:t>
            </a:r>
            <a:r>
              <a:rPr lang="en-US" sz="3000" dirty="0" smtClean="0"/>
              <a:t> English.</a:t>
            </a:r>
          </a:p>
          <a:p>
            <a:pPr lvl="0"/>
            <a:r>
              <a:rPr lang="en-US" sz="3000" dirty="0" smtClean="0"/>
              <a:t>2. I finished </a:t>
            </a:r>
            <a:r>
              <a:rPr lang="en-US" sz="3000" b="1" i="1" dirty="0" smtClean="0">
                <a:solidFill>
                  <a:srgbClr val="FF0000"/>
                </a:solidFill>
              </a:rPr>
              <a:t>reading</a:t>
            </a:r>
            <a:r>
              <a:rPr lang="en-US" sz="3000" dirty="0" smtClean="0"/>
              <a:t> the lesson.</a:t>
            </a:r>
          </a:p>
          <a:p>
            <a:pPr lvl="0"/>
            <a:r>
              <a:rPr lang="en-US" sz="3000" dirty="0" smtClean="0"/>
              <a:t>3. He has stopped </a:t>
            </a:r>
            <a:r>
              <a:rPr lang="en-US" sz="3000" b="1" i="1" dirty="0" smtClean="0">
                <a:solidFill>
                  <a:srgbClr val="FF0000"/>
                </a:solidFill>
              </a:rPr>
              <a:t>trying</a:t>
            </a:r>
            <a:r>
              <a:rPr lang="en-US" sz="3000" dirty="0" smtClean="0"/>
              <a:t> to be first.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</a:t>
            </a:r>
          </a:p>
          <a:p>
            <a:r>
              <a:rPr lang="en-US" dirty="0" smtClean="0"/>
              <a:t>Gerunds may also be used after most prepositions but not after to when it is part of an infinitive.</a:t>
            </a:r>
          </a:p>
          <a:p>
            <a:r>
              <a:rPr lang="en-US" dirty="0" smtClean="0"/>
              <a:t>1. Jane is fond of </a:t>
            </a:r>
            <a:r>
              <a:rPr lang="en-US" b="1" i="1" dirty="0" smtClean="0">
                <a:solidFill>
                  <a:srgbClr val="FF0000"/>
                </a:solidFill>
              </a:rPr>
              <a:t>exercising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We use this pot for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brewing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tea.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C.</a:t>
            </a:r>
          </a:p>
          <a:p>
            <a:r>
              <a:rPr lang="en-US" dirty="0" smtClean="0"/>
              <a:t>Gerunds are used after the expressions </a:t>
            </a:r>
            <a:r>
              <a:rPr lang="en-US" b="1" i="1" dirty="0" smtClean="0">
                <a:solidFill>
                  <a:srgbClr val="FF0000"/>
                </a:solidFill>
              </a:rPr>
              <a:t>to be worth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no use</a:t>
            </a:r>
            <a:r>
              <a:rPr lang="en-US" dirty="0" smtClean="0"/>
              <a:t>, and </a:t>
            </a:r>
            <a:r>
              <a:rPr lang="en-US" b="1" i="1" dirty="0" smtClean="0">
                <a:solidFill>
                  <a:srgbClr val="FF0000"/>
                </a:solidFill>
              </a:rPr>
              <a:t>do you mind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The new Lucas film is worth </a:t>
            </a:r>
            <a:r>
              <a:rPr lang="en-US" b="1" i="1" dirty="0" smtClean="0">
                <a:solidFill>
                  <a:srgbClr val="FF0000"/>
                </a:solidFill>
              </a:rPr>
              <a:t>seeing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2. It’s no use </a:t>
            </a:r>
            <a:r>
              <a:rPr lang="en-US" b="1" i="1" dirty="0" smtClean="0">
                <a:solidFill>
                  <a:srgbClr val="FF0000"/>
                </a:solidFill>
              </a:rPr>
              <a:t>trying</a:t>
            </a:r>
            <a:r>
              <a:rPr lang="en-US" dirty="0" smtClean="0"/>
              <a:t> to call them at this hour.</a:t>
            </a:r>
          </a:p>
          <a:p>
            <a:r>
              <a:rPr lang="en-US" dirty="0" smtClean="0"/>
              <a:t> 3. Do you mind </a:t>
            </a:r>
            <a:r>
              <a:rPr lang="en-US" b="1" i="1" dirty="0" smtClean="0">
                <a:solidFill>
                  <a:srgbClr val="FF0000"/>
                </a:solidFill>
              </a:rPr>
              <a:t>riding</a:t>
            </a:r>
            <a:r>
              <a:rPr lang="en-US" dirty="0" smtClean="0"/>
              <a:t> for an hour to work.</a:t>
            </a:r>
          </a:p>
          <a:p>
            <a:endParaRPr lang="en-US" dirty="0" smtClean="0"/>
          </a:p>
          <a:p>
            <a:r>
              <a:rPr lang="en-US" dirty="0" smtClean="0"/>
              <a:t>D. Certain verbs can be followed by either gerunds or infinitives. Some of these verbs are </a:t>
            </a:r>
            <a:r>
              <a:rPr lang="en-US" b="1" i="1" dirty="0" smtClean="0">
                <a:solidFill>
                  <a:srgbClr val="FF0000"/>
                </a:solidFill>
              </a:rPr>
              <a:t>start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begin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continue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like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hate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cease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love</a:t>
            </a:r>
            <a:r>
              <a:rPr lang="en-US" b="1" i="1" dirty="0" smtClean="0"/>
              <a:t>, </a:t>
            </a:r>
            <a:r>
              <a:rPr lang="en-US" b="1" i="1" dirty="0" smtClean="0">
                <a:solidFill>
                  <a:srgbClr val="FF0000"/>
                </a:solidFill>
              </a:rPr>
              <a:t>prefer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intend</a:t>
            </a:r>
            <a:r>
              <a:rPr lang="en-US" b="1" i="1" dirty="0" smtClean="0"/>
              <a:t>.</a:t>
            </a:r>
          </a:p>
          <a:p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He has begun to take English lessons.</a:t>
            </a:r>
          </a:p>
          <a:p>
            <a:r>
              <a:rPr lang="en-US" dirty="0" smtClean="0"/>
              <a:t> 2. He has begun </a:t>
            </a:r>
            <a:r>
              <a:rPr lang="en-US" b="1" dirty="0" smtClean="0">
                <a:solidFill>
                  <a:srgbClr val="FF0000"/>
                </a:solidFill>
              </a:rPr>
              <a:t>taking</a:t>
            </a:r>
            <a:r>
              <a:rPr lang="en-US" dirty="0" smtClean="0"/>
              <a:t> English lessons.</a:t>
            </a:r>
          </a:p>
          <a:p>
            <a:r>
              <a:rPr lang="en-US" dirty="0" smtClean="0"/>
              <a:t> 3. She will continue to study in that class.</a:t>
            </a:r>
          </a:p>
          <a:p>
            <a:r>
              <a:rPr lang="en-US" dirty="0" smtClean="0"/>
              <a:t> 4. She will continue </a:t>
            </a:r>
            <a:r>
              <a:rPr lang="en-US" b="1" dirty="0" smtClean="0">
                <a:solidFill>
                  <a:srgbClr val="FF0000"/>
                </a:solidFill>
              </a:rPr>
              <a:t>studying</a:t>
            </a:r>
            <a:r>
              <a:rPr lang="en-US" dirty="0" smtClean="0"/>
              <a:t> in that class.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93750"/>
          </a:xfrm>
        </p:spPr>
        <p:txBody>
          <a:bodyPr/>
          <a:lstStyle/>
          <a:p>
            <a:r>
              <a:rPr lang="en-US" dirty="0" smtClean="0"/>
              <a:t>Exercises on Gerund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66800"/>
            <a:ext cx="4572000" cy="1066800"/>
          </a:xfrm>
        </p:spPr>
        <p:txBody>
          <a:bodyPr/>
          <a:lstStyle/>
          <a:p>
            <a:r>
              <a:rPr lang="en-US" dirty="0" smtClean="0"/>
              <a:t>A. In the sentences below, Supply the gerund form of the verb shown in parentheses.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34000" y="1447800"/>
            <a:ext cx="3352800" cy="762000"/>
          </a:xfrm>
        </p:spPr>
        <p:txBody>
          <a:bodyPr/>
          <a:lstStyle/>
          <a:p>
            <a:r>
              <a:rPr lang="en-US" dirty="0" smtClean="0"/>
              <a:t>Answers: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1. I am considering——back to Montreal. (move)</a:t>
            </a:r>
          </a:p>
          <a:p>
            <a:r>
              <a:rPr lang="en-US" dirty="0" smtClean="0"/>
              <a:t> 2. I enjoy——with Miss Kinsey. (study)</a:t>
            </a:r>
          </a:p>
          <a:p>
            <a:r>
              <a:rPr lang="en-US" dirty="0" smtClean="0"/>
              <a:t> 3. Mr. Perez  stopped——to his English class. (go)</a:t>
            </a:r>
          </a:p>
          <a:p>
            <a:r>
              <a:rPr lang="en-US" dirty="0" smtClean="0"/>
              <a:t> 4. Do you mind——a few minutes in the hall. (wait)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I am considering </a:t>
            </a:r>
            <a:r>
              <a:rPr lang="en-US" b="1" dirty="0" smtClean="0">
                <a:solidFill>
                  <a:srgbClr val="FF0000"/>
                </a:solidFill>
              </a:rPr>
              <a:t>moving </a:t>
            </a:r>
            <a:r>
              <a:rPr lang="en-US" dirty="0" smtClean="0"/>
              <a:t>back</a:t>
            </a:r>
            <a:r>
              <a:rPr lang="en-US" b="1" dirty="0" smtClean="0"/>
              <a:t> </a:t>
            </a:r>
            <a:r>
              <a:rPr lang="en-US" dirty="0" smtClean="0"/>
              <a:t>to Montreal.</a:t>
            </a:r>
          </a:p>
          <a:p>
            <a:r>
              <a:rPr lang="en-US" dirty="0" smtClean="0"/>
              <a:t> 2. I enjoy </a:t>
            </a:r>
            <a:r>
              <a:rPr lang="en-US" b="1" dirty="0" smtClean="0">
                <a:solidFill>
                  <a:srgbClr val="FF0000"/>
                </a:solidFill>
              </a:rPr>
              <a:t>studying</a:t>
            </a:r>
            <a:r>
              <a:rPr lang="en-US" dirty="0" smtClean="0"/>
              <a:t> with Miss </a:t>
            </a:r>
            <a:r>
              <a:rPr lang="en-US" dirty="0" err="1" smtClean="0"/>
              <a:t>kinsey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3. Mr. </a:t>
            </a:r>
            <a:r>
              <a:rPr lang="en-US" dirty="0" err="1" smtClean="0"/>
              <a:t>perez</a:t>
            </a:r>
            <a:r>
              <a:rPr lang="en-US" dirty="0" smtClean="0"/>
              <a:t> stopped </a:t>
            </a:r>
            <a:r>
              <a:rPr lang="en-US" b="1" dirty="0" smtClean="0">
                <a:solidFill>
                  <a:srgbClr val="FF0000"/>
                </a:solidFill>
              </a:rPr>
              <a:t>going</a:t>
            </a:r>
            <a:r>
              <a:rPr lang="en-US" dirty="0" smtClean="0"/>
              <a:t> to his English class.</a:t>
            </a:r>
          </a:p>
          <a:p>
            <a:r>
              <a:rPr lang="en-US" dirty="0" smtClean="0"/>
              <a:t> 4. Do you mind </a:t>
            </a:r>
            <a:r>
              <a:rPr lang="en-US" b="1" dirty="0" smtClean="0">
                <a:solidFill>
                  <a:srgbClr val="FF0000"/>
                </a:solidFill>
              </a:rPr>
              <a:t>waiting</a:t>
            </a:r>
            <a:r>
              <a:rPr lang="en-US" dirty="0" smtClean="0"/>
              <a:t> a few minutes in the hall?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43053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5. We are considering——a cassette recorder. (buy)</a:t>
            </a:r>
          </a:p>
          <a:p>
            <a:r>
              <a:rPr lang="en-US" dirty="0" smtClean="0"/>
              <a:t>6. Did you enjoy——through Canada last summer? (travel)</a:t>
            </a:r>
          </a:p>
          <a:p>
            <a:r>
              <a:rPr lang="en-US" dirty="0" smtClean="0"/>
              <a:t>7. Ask that gentleman whether he minds——back this afternoon. (come)</a:t>
            </a:r>
          </a:p>
          <a:p>
            <a:r>
              <a:rPr lang="en-US" dirty="0" smtClean="0"/>
              <a:t>8. </a:t>
            </a:r>
            <a:r>
              <a:rPr lang="en-US" dirty="0" err="1" smtClean="0"/>
              <a:t>Mr</a:t>
            </a:r>
            <a:r>
              <a:rPr lang="en-US" dirty="0" smtClean="0"/>
              <a:t> lamb enjoys——to the radio. (listen)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43053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5. We are considering </a:t>
            </a:r>
            <a:r>
              <a:rPr lang="en-US" b="1" dirty="0" smtClean="0">
                <a:solidFill>
                  <a:srgbClr val="FF0000"/>
                </a:solidFill>
              </a:rPr>
              <a:t>buying</a:t>
            </a:r>
            <a:r>
              <a:rPr lang="en-US" dirty="0" smtClean="0"/>
              <a:t> a cassette recorder.</a:t>
            </a:r>
          </a:p>
          <a:p>
            <a:r>
              <a:rPr lang="en-US" dirty="0" smtClean="0"/>
              <a:t>6. Did you enjoy </a:t>
            </a:r>
            <a:r>
              <a:rPr lang="en-US" b="1" dirty="0" smtClean="0">
                <a:solidFill>
                  <a:srgbClr val="FF0000"/>
                </a:solidFill>
              </a:rPr>
              <a:t>travelling</a:t>
            </a:r>
            <a:r>
              <a:rPr lang="en-US" dirty="0" smtClean="0"/>
              <a:t> through Canada last summer.</a:t>
            </a:r>
          </a:p>
          <a:p>
            <a:r>
              <a:rPr lang="en-US" dirty="0" smtClean="0"/>
              <a:t>7. Ask that gentleman whether he minds </a:t>
            </a:r>
            <a:r>
              <a:rPr lang="en-US" b="1" dirty="0" smtClean="0">
                <a:solidFill>
                  <a:srgbClr val="FF0000"/>
                </a:solidFill>
              </a:rPr>
              <a:t>coming</a:t>
            </a:r>
            <a:r>
              <a:rPr lang="en-US" dirty="0" smtClean="0"/>
              <a:t>  back this afternoon.</a:t>
            </a:r>
          </a:p>
          <a:p>
            <a:r>
              <a:rPr lang="en-US" dirty="0" smtClean="0"/>
              <a:t> 8. </a:t>
            </a:r>
            <a:r>
              <a:rPr lang="en-US" dirty="0" err="1" smtClean="0"/>
              <a:t>Mr</a:t>
            </a:r>
            <a:r>
              <a:rPr lang="en-US" dirty="0" smtClean="0"/>
              <a:t> lamb enjoys </a:t>
            </a:r>
            <a:r>
              <a:rPr lang="en-US" b="1" dirty="0" smtClean="0">
                <a:solidFill>
                  <a:srgbClr val="FF0000"/>
                </a:solidFill>
              </a:rPr>
              <a:t>listening</a:t>
            </a:r>
            <a:r>
              <a:rPr lang="en-US" dirty="0" smtClean="0"/>
              <a:t> to the radio.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022350"/>
          </a:xfrm>
        </p:spPr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371600"/>
            <a:ext cx="4191000" cy="1447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B.Supply the gerund of the verb in parentheses. Where necessary, introduce a preposition.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81600" y="1447800"/>
            <a:ext cx="3505200" cy="1447800"/>
          </a:xfrm>
        </p:spPr>
        <p:txBody>
          <a:bodyPr anchor="ctr"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14400" y="2895600"/>
            <a:ext cx="3733800" cy="3238500"/>
          </a:xfrm>
        </p:spPr>
        <p:txBody>
          <a:bodyPr/>
          <a:lstStyle/>
          <a:p>
            <a:r>
              <a:rPr lang="en-US" dirty="0" smtClean="0"/>
              <a:t>1. Were you successful——Ms Vaughn? (see)</a:t>
            </a:r>
          </a:p>
          <a:p>
            <a:r>
              <a:rPr lang="en-US" dirty="0" smtClean="0"/>
              <a:t>2. Is Kay fond——?(swim)</a:t>
            </a:r>
          </a:p>
          <a:p>
            <a:r>
              <a:rPr lang="en-US" dirty="0" smtClean="0"/>
              <a:t>3. He needs much more drill——.(spell)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953000" y="2895600"/>
            <a:ext cx="3733800" cy="3238500"/>
          </a:xfrm>
        </p:spPr>
        <p:txBody>
          <a:bodyPr/>
          <a:lstStyle/>
          <a:p>
            <a:r>
              <a:rPr lang="en-US" dirty="0" smtClean="0"/>
              <a:t>1. Were you successful in </a:t>
            </a:r>
            <a:r>
              <a:rPr lang="en-US" b="1" dirty="0" smtClean="0">
                <a:solidFill>
                  <a:srgbClr val="FF0000"/>
                </a:solidFill>
              </a:rPr>
              <a:t>seeing</a:t>
            </a:r>
            <a:r>
              <a:rPr lang="en-US" dirty="0" smtClean="0"/>
              <a:t> Ms. Vaughn?</a:t>
            </a:r>
          </a:p>
          <a:p>
            <a:endParaRPr lang="en-US" dirty="0" smtClean="0"/>
          </a:p>
          <a:p>
            <a:r>
              <a:rPr lang="en-US" dirty="0" smtClean="0"/>
              <a:t>2. Is </a:t>
            </a:r>
            <a:r>
              <a:rPr lang="en-US" dirty="0" err="1" smtClean="0"/>
              <a:t>kay</a:t>
            </a:r>
            <a:r>
              <a:rPr lang="en-US" dirty="0" smtClean="0"/>
              <a:t> fond </a:t>
            </a:r>
            <a:r>
              <a:rPr lang="en-US" b="1" dirty="0" smtClean="0">
                <a:solidFill>
                  <a:srgbClr val="FF0000"/>
                </a:solidFill>
              </a:rPr>
              <a:t>of swimming?</a:t>
            </a:r>
          </a:p>
          <a:p>
            <a:r>
              <a:rPr lang="en-US" dirty="0" smtClean="0"/>
              <a:t>3. He needs much more drill </a:t>
            </a:r>
            <a:r>
              <a:rPr lang="en-US" b="1" dirty="0" smtClean="0">
                <a:solidFill>
                  <a:srgbClr val="FF0000"/>
                </a:solidFill>
              </a:rPr>
              <a:t>in spelling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4. There’s no use——Mr. Dennis. He’s not at home now. (call)</a:t>
            </a:r>
          </a:p>
          <a:p>
            <a:r>
              <a:rPr lang="en-US" dirty="0" smtClean="0"/>
              <a:t>5. There is little chance——him today. (see)</a:t>
            </a:r>
          </a:p>
          <a:p>
            <a:r>
              <a:rPr lang="en-US" dirty="0" smtClean="0"/>
              <a:t>6. That salesman has left. He got tired——for Ms. Moreno. (wait)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4. There’s no use </a:t>
            </a:r>
            <a:r>
              <a:rPr lang="en-US" b="1" dirty="0" smtClean="0">
                <a:solidFill>
                  <a:srgbClr val="FF0000"/>
                </a:solidFill>
              </a:rPr>
              <a:t>calling</a:t>
            </a:r>
            <a:r>
              <a:rPr lang="en-US" dirty="0" smtClean="0"/>
              <a:t> Mr. Dennis. He’s not at home now. </a:t>
            </a:r>
          </a:p>
          <a:p>
            <a:r>
              <a:rPr lang="en-US" dirty="0" smtClean="0"/>
              <a:t>5. There is little chance </a:t>
            </a:r>
            <a:r>
              <a:rPr lang="en-US" b="1" dirty="0" smtClean="0">
                <a:solidFill>
                  <a:srgbClr val="FF0000"/>
                </a:solidFill>
              </a:rPr>
              <a:t>of seeing</a:t>
            </a:r>
            <a:r>
              <a:rPr lang="en-US" dirty="0" smtClean="0"/>
              <a:t> him today.</a:t>
            </a:r>
          </a:p>
          <a:p>
            <a:endParaRPr lang="en-US" dirty="0" smtClean="0"/>
          </a:p>
          <a:p>
            <a:r>
              <a:rPr lang="en-US" dirty="0" smtClean="0"/>
              <a:t>6.That salesman has left. He got tired </a:t>
            </a:r>
            <a:r>
              <a:rPr lang="en-US" b="1" dirty="0" smtClean="0">
                <a:solidFill>
                  <a:srgbClr val="FF0000"/>
                </a:solidFill>
              </a:rPr>
              <a:t>of waiting </a:t>
            </a:r>
            <a:r>
              <a:rPr lang="en-US" dirty="0" smtClean="0"/>
              <a:t>for Ms. Moreno.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170</TotalTime>
  <Words>1160</Words>
  <Application>Microsoft Office PowerPoint</Application>
  <PresentationFormat>On-screen Show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B.A. 1st Sem English Grammar Exercises</vt:lpstr>
      <vt:lpstr>GERUND</vt:lpstr>
      <vt:lpstr>Continued…</vt:lpstr>
      <vt:lpstr>Continued…</vt:lpstr>
      <vt:lpstr>Continued…</vt:lpstr>
      <vt:lpstr>Exercises on Gerund</vt:lpstr>
      <vt:lpstr>Continued…</vt:lpstr>
      <vt:lpstr>Continued…</vt:lpstr>
      <vt:lpstr>Continued…</vt:lpstr>
      <vt:lpstr>Continued…</vt:lpstr>
      <vt:lpstr>Gerund Continued…</vt:lpstr>
      <vt:lpstr>Continued…</vt:lpstr>
      <vt:lpstr>Continue…</vt:lpstr>
      <vt:lpstr>Gerund Continued…</vt:lpstr>
      <vt:lpstr>Continue…</vt:lpstr>
      <vt:lpstr>Continue…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JNC PSG</cp:lastModifiedBy>
  <cp:revision>24</cp:revision>
  <dcterms:created xsi:type="dcterms:W3CDTF">2013-11-08T02:25:43Z</dcterms:created>
  <dcterms:modified xsi:type="dcterms:W3CDTF">2019-04-16T14:10:32Z</dcterms:modified>
</cp:coreProperties>
</file>